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dortmund.pages.dev/carport-nrw-verfahrensfreiheit-grenzabstaende-pruefen/" TargetMode="External"/><Relationship Id="rId3" Type="http://schemas.openxmlformats.org/officeDocument/2006/relationships/hyperlink" Target="https://holzwerkdortmund.pages.dev/dateien/minimax-0f5f1e0abc078c0f71a5e63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in NRW: Restpunkte jenseits der Verfahrensfreiheit · Erklärende Präsentation</a:t>
            </a:r>
          </a:p>
        </p:txBody>
      </p:sp>
      <p:sp>
        <p:nvSpPr>
          <p:cNvPr id="3" name="Content Placeholder 2"/>
          <p:cNvSpPr>
            <a:spLocks noGrp="1"/>
          </p:cNvSpPr>
          <p:nvPr>
            <p:ph idx="1"/>
          </p:nvPr>
        </p:nvSpPr>
        <p:spPr/>
        <p:txBody>
          <a:bodyPr/>
          <a:lstStyle/>
          <a:p>
            <a:r>
              <a:t>Überblick: Ein Carport aus Holz kann formal verfahrensfrei sein und trotzdem am konkreten Grundstück rechtlich oder baulich Fragen aufwerfen. Entscheidend ist deshalb die konsequente Trennung von „kein Genehmigungsverfahren erforderlich“ und „am gewählten Standort zulässig“. Der folgende Leitfaden strukturiert die Prüfung, bevor erste Holzdetails, Fundamente oder Anschlüsse festgelegt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Verfahrensfreiheit den Standort nicht automatisch freigibt</a:t>
            </a:r>
          </a:p>
        </p:txBody>
      </p:sp>
      <p:sp>
        <p:nvSpPr>
          <p:cNvPr id="3" name="Content Placeholder 2"/>
          <p:cNvSpPr>
            <a:spLocks noGrp="1"/>
          </p:cNvSpPr>
          <p:nvPr>
            <p:ph idx="1"/>
          </p:nvPr>
        </p:nvSpPr>
        <p:spPr/>
        <p:txBody>
          <a:bodyPr/>
          <a:lstStyle/>
          <a:p>
            <a:pPr>
              <a:defRPr sz="1800"/>
            </a:pPr>
            <a:r>
              <a:t>Verfahrensfreiheit betrifft das erforderliche Genehmigungsverfahren. Sie sagt jedoch nichts darüber aus, ob ein Carport an der vorgesehenen Stelle ohne Weiteres gebaut werden darf. Grenzabstände, Anforderungen an Einfahrten, Stellflächen, Anschlüsse und Entwässerung können unabhängig vom gewählten Verfahren zu prüfen sein. Auch die Bezeichnung „Holzkonstruktion“ vereinfacht die Einordnung: Entscheidend sind die tatsächliche Bauweise, die Nutzung und die Lage zum Grundstück, zum Nachbargrundstück und zur Straße. Wer diese Punkte früh erfasst, vermeidet einen Planungsweg, bei dem später umgebaut werden muss. Die Grundlagen zum Carportbau aus Ho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Verfahrensfreiheit den Standort nicht automatisch freigibt</a:t>
            </a:r>
          </a:p>
        </p:txBody>
      </p:sp>
      <p:sp>
        <p:nvSpPr>
          <p:cNvPr id="3" name="Content Placeholder 2"/>
          <p:cNvSpPr>
            <a:spLocks noGrp="1"/>
          </p:cNvSpPr>
          <p:nvPr>
            <p:ph idx="1"/>
          </p:nvPr>
        </p:nvSpPr>
        <p:spPr/>
        <p:txBody>
          <a:bodyPr/>
          <a:lstStyle/>
          <a:p>
            <a:pPr>
              <a:defRPr sz="1800"/>
            </a:pPr>
            <a:r>
              <a:t>lz ergänzen die planungsrechtliche Einordnung um nutzbare Breite, Dach, Fundamente und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vor dem Entwurf geklärt werden sollten</a:t>
            </a:r>
          </a:p>
        </p:txBody>
      </p:sp>
      <p:sp>
        <p:nvSpPr>
          <p:cNvPr id="3" name="Content Placeholder 2"/>
          <p:cNvSpPr>
            <a:spLocks noGrp="1"/>
          </p:cNvSpPr>
          <p:nvPr>
            <p:ph idx="1"/>
          </p:nvPr>
        </p:nvSpPr>
        <p:spPr/>
        <p:txBody>
          <a:bodyPr/>
          <a:lstStyle/>
          <a:p>
            <a:pPr>
              <a:defRPr sz="1800"/>
            </a:pPr>
            <a:r>
              <a:t>Am Anfang steht die geplante Nutzung. Wie viele Fahrzeuge sollen untergebracht werden, und welche Breite, Höhe sowie Türöffnungen werden benötigt? Danach folgen die Maße des verfügbaren Bereichs und die Erreichbarkeit über die Einfahrt. Wichtig sind außerdem die Höhenlage, die Sichtbeziehungen zur Straße und der Rangierweg bis zur eigentlichen Stellfläche. Ein angebauter Carport stellt andere Fragen als ein freistehendes: Beim Anbau wirken Wandanschluss, Lastweg und Entwässerung unmittelbar zusammen. Die Carport-Planungshilfe unterstützt dabei, diese Anforderungen überschaubar zu strukturieren, ohne den Standort vorab pauschal zu bewerten.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Restpunkte trotz formaler Einordnung bleiben</a:t>
            </a:r>
          </a:p>
        </p:txBody>
      </p:sp>
      <p:sp>
        <p:nvSpPr>
          <p:cNvPr id="3" name="Content Placeholder 2"/>
          <p:cNvSpPr>
            <a:spLocks noGrp="1"/>
          </p:cNvSpPr>
          <p:nvPr>
            <p:ph idx="1"/>
          </p:nvPr>
        </p:nvSpPr>
        <p:spPr/>
        <p:txBody>
          <a:bodyPr/>
          <a:lstStyle/>
          <a:p>
            <a:pPr>
              <a:defRPr sz="1800"/>
            </a:pPr>
            <a:r>
              <a:t>Besonders sorgfältig ist die Lage zu klären, weil unterschiedliche Geometrien und Nutzungen unterschiedliche Folgen haben können. Seitenwände, ein integrierter Abstellraum oder eine spätere Einhausung können das Vorhaben gegenüber der ursprünglichen Planung verändern und eine erneute Einordnung erforderlich machen. Auch geplante Zusatzlasten sollten früh bekannt sein. Eine später vorgesehene Photovoltaikanlage, Begrünung oder zusätzliche Schneelast beeinflusst Tragwerk und Anschlüsse. Bei der Entwässerung sind Dachform, Ablauf und die Führung des Niederschlagswassers auf dem Grundstück sowie in Bezug zur Nachbarschaft abzustimmen. Diese Punkt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Restpunkte trotz formaler Einordnung bleiben</a:t>
            </a:r>
          </a:p>
        </p:txBody>
      </p:sp>
      <p:sp>
        <p:nvSpPr>
          <p:cNvPr id="3" name="Content Placeholder 2"/>
          <p:cNvSpPr>
            <a:spLocks noGrp="1"/>
          </p:cNvSpPr>
          <p:nvPr>
            <p:ph idx="1"/>
          </p:nvPr>
        </p:nvSpPr>
        <p:spPr/>
        <p:txBody>
          <a:bodyPr/>
          <a:lstStyle/>
          <a:p>
            <a:pPr>
              <a:defRPr sz="1800"/>
            </a:pPr>
            <a:r>
              <a:t>e gehören nicht erst in die Ausführungsplanung, sondern bereits in die erste Variantenentscheidung.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Maßangaben aus anderen Gebäudearten nicht übernommen werden sollten</a:t>
            </a:r>
          </a:p>
        </p:txBody>
      </p:sp>
      <p:sp>
        <p:nvSpPr>
          <p:cNvPr id="3" name="Content Placeholder 2"/>
          <p:cNvSpPr>
            <a:spLocks noGrp="1"/>
          </p:cNvSpPr>
          <p:nvPr>
            <p:ph idx="1"/>
          </p:nvPr>
        </p:nvSpPr>
        <p:spPr/>
        <p:txBody>
          <a:bodyPr/>
          <a:lstStyle/>
          <a:p>
            <a:pPr>
              <a:defRPr sz="1800"/>
            </a:pPr>
            <a:r>
              <a:t>Für Terrassenüberdachungen werden in amtlichen Hinweisen Schwellen zu Fläche und Tiefe genannt. Solche Angaben lassen sich jedoch nicht ohne Weiteres auf Carports übertragen. Carports bilden eine eigene Gebäudeklasse und weisen eigene Regelungen auf, auch wenn sie optisch oder konstruktiv Ähnlichkeiten mit Überdachungen am Haus haben. Ebenso ist eine allgemeine Aussage wie „unterhalb eines certain Grenzwerts“ keine belastbare Standortprüfung. Die maßgeblichen Anforderungen hängen vom Vorhaben, von seiner Lage und von der zuständigen Stelle ab. Der Ratgeber verzichtet deshalb bewusst auf pauschale Grenzwerte, Preise oder Normen und verweist au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Maßangaben aus anderen Gebäudearten nicht übernommen werden sollten</a:t>
            </a:r>
          </a:p>
        </p:txBody>
      </p:sp>
      <p:sp>
        <p:nvSpPr>
          <p:cNvPr id="3" name="Content Placeholder 2"/>
          <p:cNvSpPr>
            <a:spLocks noGrp="1"/>
          </p:cNvSpPr>
          <p:nvPr>
            <p:ph idx="1"/>
          </p:nvPr>
        </p:nvSpPr>
        <p:spPr/>
        <p:txBody>
          <a:bodyPr/>
          <a:lstStyle/>
          <a:p>
            <a:pPr>
              <a:defRPr sz="1800"/>
            </a:pPr>
            <a:r>
              <a:t>f eine konkrete Klärung.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eine belastbare erste Anfrage aufgebaut ist</a:t>
            </a:r>
          </a:p>
        </p:txBody>
      </p:sp>
      <p:sp>
        <p:nvSpPr>
          <p:cNvPr id="3" name="Content Placeholder 2"/>
          <p:cNvSpPr>
            <a:spLocks noGrp="1"/>
          </p:cNvSpPr>
          <p:nvPr>
            <p:ph idx="1"/>
          </p:nvPr>
        </p:nvSpPr>
        <p:spPr/>
        <p:txBody>
          <a:bodyPr/>
          <a:lstStyle/>
          <a:p>
            <a:pPr>
              <a:defRPr sz="1800"/>
            </a:pPr>
            <a:r>
              <a:t>Eine klare Anfrage beginnt mit Fahrzeuganzahl, Fahrzeugmaßen und der nutzbaren Stellfläche. Danach sollte die Situation des Grundstücks beschrieben werden: angebaut oder freistehend, Lage zur Straße und zu Nachbargrundstücken, gewünschte Dachform sowie Angaben zu Abstellraum und Zusatzlasten. Hilfreich ist außerdem eine Trennung bereits geklärter und noch offener Punkte. Bereits bekannte Informationen können aus dem Bebauungsplan oder aus Abstimmungen mit der Nachbarschaft stammen; offene Fragen lassen sich gezielt an die zuständige Stelle richten. Diese Reihenfolge – Nutzung und Maße, Zulässigkeit und Verfahren, anschließend Konstruktion und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eine belastbare erste Anfrage aufgebaut ist</a:t>
            </a:r>
          </a:p>
        </p:txBody>
      </p:sp>
      <p:sp>
        <p:nvSpPr>
          <p:cNvPr id="3" name="Content Placeholder 2"/>
          <p:cNvSpPr>
            <a:spLocks noGrp="1"/>
          </p:cNvSpPr>
          <p:nvPr>
            <p:ph idx="1"/>
          </p:nvPr>
        </p:nvSpPr>
        <p:spPr/>
        <p:txBody>
          <a:bodyPr/>
          <a:lstStyle/>
          <a:p>
            <a:pPr>
              <a:defRPr sz="1800"/>
            </a:pPr>
            <a:r>
              <a:t> Anschlüsse – bildet die Grundlage für eine nachvollziehbare Prüfung.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in NRW: Restpunkte jenseits der Verfahrensfreiheit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