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dortmund.pages.dev/holzterrasse-untergrund-entwaesserung-haustueranschluss/" TargetMode="External"/><Relationship Id="rId3" Type="http://schemas.openxmlformats.org/officeDocument/2006/relationships/hyperlink" Target="https://holzwerkdortmund.pages.dev/dateien/minimax-b8f4dbe77615c4922cba457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Untergrund, Entwässerung und Haustüranschluss im Überblick · Erklärende Präsentation</a:t>
            </a:r>
          </a:p>
        </p:txBody>
      </p:sp>
      <p:sp>
        <p:nvSpPr>
          <p:cNvPr id="3" name="Content Placeholder 2"/>
          <p:cNvSpPr>
            <a:spLocks noGrp="1"/>
          </p:cNvSpPr>
          <p:nvPr>
            <p:ph idx="1"/>
          </p:nvPr>
        </p:nvSpPr>
        <p:spPr/>
        <p:txBody>
          <a:bodyPr/>
          <a:lstStyle/>
          <a:p>
            <a:r>
              <a:t>Überblick: Wer eine Holzterrasse bauen möchte, trifft bereits vor der ersten Diele Entscheidungen, die den langfristigen Erfolg des Projekts bestimmen. Untergrund, Entwässerung und der Anschluss an die Haustür gehören zu den Themen, die im Vorfeld Klarheit erfordern. Die folgenden Abschnitte bieten einen Überblick über die wesentlichen Punkte, die vor und während der Planung beachtet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Untergrund für die Terrasse entscheidend ist</a:t>
            </a:r>
          </a:p>
        </p:txBody>
      </p:sp>
      <p:sp>
        <p:nvSpPr>
          <p:cNvPr id="3" name="Content Placeholder 2"/>
          <p:cNvSpPr>
            <a:spLocks noGrp="1"/>
          </p:cNvSpPr>
          <p:nvPr>
            <p:ph idx="1"/>
          </p:nvPr>
        </p:nvSpPr>
        <p:spPr/>
        <p:txBody>
          <a:bodyPr/>
          <a:lstStyle/>
          <a:p>
            <a:pPr>
              <a:defRPr sz="1800"/>
            </a:pPr>
            <a:r>
              <a:t>Der Untergrund trägt die Last der gesamten Konstruktion und beeinflusst, wie sich Feuchtigkeit unter dem Belag verhält. Eine fachgerechte Planung beginnt deshalb nicht bei der Holzauswahl, sondern bei der Frage, was unter den Dielen liegt. Ein tragfähiger Untergrund muss Lasten aus Belag, Unterkonstruktion und Nutzung sicher aufnehmen. Gleichzeitig muss er Wasser gezielt vom Holz wegführen. Unklare Entwässerungswege oder unausgeglichene Höhen führen häufig zu Verformungen, Staunässe oder einem unsauberen Übergang ins Gebäude. Wer den Untergrund vor dem Bau dokumentiert und bewertet, schafft die Grundlage für eine dauerhaft nutzbare Terrasse.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Gebundener und ungebundener Untergrund im Vergleich</a:t>
            </a:r>
          </a:p>
        </p:txBody>
      </p:sp>
      <p:sp>
        <p:nvSpPr>
          <p:cNvPr id="3" name="Content Placeholder 2"/>
          <p:cNvSpPr>
            <a:spLocks noGrp="1"/>
          </p:cNvSpPr>
          <p:nvPr>
            <p:ph idx="1"/>
          </p:nvPr>
        </p:nvSpPr>
        <p:spPr/>
        <p:txBody>
          <a:bodyPr/>
          <a:lstStyle/>
          <a:p>
            <a:pPr>
              <a:defRPr sz="1800"/>
            </a:pPr>
            <a:r>
              <a:t>Ein gebundener Untergrund wie eine Betonplatte oder ein vorhandener Plattenbelag bietet hohe Tragfähigkeit bei geringer Aufbauhöhe. Er eignet sich, wenn die Höhe zur Terrassentür bereits vorgegeben ist. Wasser muss hier gezielt über die Oberfläche abgeleitet werden, da es nicht versickern kann. Die Unterkonstruktion benötigt einen Abstand zum Untergrund, damit Abtropfung und Belüftung funktionieren. Ein ungebundener Untergrund aus verdichtetem Splitt oder Kies ermöglicht dagegen direktes Versickern und variable Höhenanpassung. Allerdings hängt die Tragfähigkeit von der fachgerechten Verdichtung ab, und Setzungen im Laufe der Zeit sind möglich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Gebundener und ungebundener Untergrund im Vergleich</a:t>
            </a:r>
          </a:p>
        </p:txBody>
      </p:sp>
      <p:sp>
        <p:nvSpPr>
          <p:cNvPr id="3" name="Content Placeholder 2"/>
          <p:cNvSpPr>
            <a:spLocks noGrp="1"/>
          </p:cNvSpPr>
          <p:nvPr>
            <p:ph idx="1"/>
          </p:nvPr>
        </p:nvSpPr>
        <p:spPr/>
        <p:txBody>
          <a:bodyPr/>
          <a:lstStyle/>
          <a:p>
            <a:pPr>
              <a:defRPr sz="1800"/>
            </a:pPr>
            <a:r>
              <a:t>. Randabschlüsse sichern die Fläche und verhindern seitliches Verrutschen des Materials.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Aufgeständerte Konstruktion für schlecht zugängliche Flächen</a:t>
            </a:r>
          </a:p>
        </p:txBody>
      </p:sp>
      <p:sp>
        <p:nvSpPr>
          <p:cNvPr id="3" name="Content Placeholder 2"/>
          <p:cNvSpPr>
            <a:spLocks noGrp="1"/>
          </p:cNvSpPr>
          <p:nvPr>
            <p:ph idx="1"/>
          </p:nvPr>
        </p:nvSpPr>
        <p:spPr/>
        <p:txBody>
          <a:bodyPr/>
          <a:lstStyle/>
          <a:p>
            <a:pPr>
              <a:defRPr sz="1800"/>
            </a:pPr>
            <a:r>
              <a:t>Bei einer aufgeständerten Lösung ruht die Unterkonstruktion auf Stellfüßen, Punktfundamenten oder Stelzlagern. Dadurch entsteht ein durchgehender Hohlraum unter der Terrasse, der für Belüftung und Entwässerung genutzt wird. Diese Variante eignet sich besonders bei unebenem Gelände oder wenn ein geringer Höhenanschluss an das Gebäude erforderlich ist. Die Lastableitung in den Untergrund muss nachgewiesen werden, und die Aufstandsflächen sind sauber vorzubereiten. Die Aufbauhöhe fällt bei diesem System größer aus, was beim Übergang zur Haustür berücksichtigt werden muss.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Zusammenspiel von Wasserablauf und Belüftung</a:t>
            </a:r>
          </a:p>
        </p:txBody>
      </p:sp>
      <p:sp>
        <p:nvSpPr>
          <p:cNvPr id="3" name="Content Placeholder 2"/>
          <p:cNvSpPr>
            <a:spLocks noGrp="1"/>
          </p:cNvSpPr>
          <p:nvPr>
            <p:ph idx="1"/>
          </p:nvPr>
        </p:nvSpPr>
        <p:spPr/>
        <p:txBody>
          <a:bodyPr/>
          <a:lstStyle/>
          <a:p>
            <a:pPr>
              <a:defRPr sz="1800"/>
            </a:pPr>
            <a:r>
              <a:t>Holz braucht Luftzirkulation, damit Feuchtigkeit abtrocknen kann. Fugen zwischen den Dielen ermöglichen den Wasserablauf und berücksichtigen gleichzeitig das Quellen und Schwinden des Holzes im Jahreslauf. Unter dem Belag sorgt ein belüfteter Hohlraum dafür, dass anhaftende Feuchtigkeit abtrocknen kann. Entscheidend ist das Zusammenspiel von Gefälle, Abstand zum Untergrund und offenen Fugen. Schon kleine Unterbrechungen im Aufbau, etwa ein zu dichter Anschluss an eine Mauer oder ein fehlender Abstand zur Hauswand, können den Wasserablauf behindern und die Belüftung einschränken. Eine durchdachte Planung beschreibt daher vor Beginn der Arbeite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Zusammenspiel von Wasserablauf und Belüftung</a:t>
            </a:r>
          </a:p>
        </p:txBody>
      </p:sp>
      <p:sp>
        <p:nvSpPr>
          <p:cNvPr id="3" name="Content Placeholder 2"/>
          <p:cNvSpPr>
            <a:spLocks noGrp="1"/>
          </p:cNvSpPr>
          <p:nvPr>
            <p:ph idx="1"/>
          </p:nvPr>
        </p:nvSpPr>
        <p:spPr/>
        <p:txBody>
          <a:bodyPr/>
          <a:lstStyle/>
          <a:p>
            <a:pPr>
              <a:defRPr sz="1800"/>
            </a:pPr>
            <a:r>
              <a:t>n, wohin das Wasser laufen soll.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Anschluss an die Haustür richtig geplant</a:t>
            </a:r>
          </a:p>
        </p:txBody>
      </p:sp>
      <p:sp>
        <p:nvSpPr>
          <p:cNvPr id="3" name="Content Placeholder 2"/>
          <p:cNvSpPr>
            <a:spLocks noGrp="1"/>
          </p:cNvSpPr>
          <p:nvPr>
            <p:ph idx="1"/>
          </p:nvPr>
        </p:nvSpPr>
        <p:spPr/>
        <p:txBody>
          <a:bodyPr/>
          <a:lstStyle/>
          <a:p>
            <a:pPr>
              <a:defRPr sz="1800"/>
            </a:pPr>
            <a:r>
              <a:t>Der Übergang an der Haustür ist die sensible Stelle des gesamten Aufbaus. Die fertige Terrassenoberfläche richtet sich nach dem vorhandenen Türeinbau, nicht umgekehrt. Regenwasser darf nicht zur Tür hin laufen und sich am Anschluss stauen. Gleichzeitig muss der Anschluss an die Gebäudehülle luftdicht bleiben, auch wenn die Terrasse selbst belüftet ist. Ein bewusst gewählter Versatz zwischen Innen- und Außenfläche verhindert Stolperkanten und sollte im Aufbau eingeplant werden. Wird die Terrasse später mit einer Überdachung ergänzt, beeinflusst das die Wasserführung am Türanschluss zusätzlich. Dieser Punkt gehört deshalb in die frühe Planung u</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Anschluss an die Haustür richtig geplant</a:t>
            </a:r>
          </a:p>
        </p:txBody>
      </p:sp>
      <p:sp>
        <p:nvSpPr>
          <p:cNvPr id="3" name="Content Placeholder 2"/>
          <p:cNvSpPr>
            <a:spLocks noGrp="1"/>
          </p:cNvSpPr>
          <p:nvPr>
            <p:ph idx="1"/>
          </p:nvPr>
        </p:nvSpPr>
        <p:spPr/>
        <p:txBody>
          <a:bodyPr/>
          <a:lstStyle/>
          <a:p>
            <a:pPr>
              <a:defRPr sz="1800"/>
            </a:pPr>
            <a:r>
              <a:t>nd nicht erst in die Ausführung.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eine vollständige Anfrage ausmacht</a:t>
            </a:r>
          </a:p>
        </p:txBody>
      </p:sp>
      <p:sp>
        <p:nvSpPr>
          <p:cNvPr id="3" name="Content Placeholder 2"/>
          <p:cNvSpPr>
            <a:spLocks noGrp="1"/>
          </p:cNvSpPr>
          <p:nvPr>
            <p:ph idx="1"/>
          </p:nvPr>
        </p:nvSpPr>
        <p:spPr/>
        <p:txBody>
          <a:bodyPr/>
          <a:lstStyle/>
          <a:p>
            <a:pPr>
              <a:defRPr sz="1800"/>
            </a:pPr>
            <a:r>
              <a:t>Eine nachvollziehbare Anfrage hilft, den Aufwand realistisch einzuschätzen. Sinnvolle Angaben umfassen die geplante Fläche und vorhandene Höhen, den aktuellen Untergrund, den Wasserablauf, die Besonnung, die gewünschte Holzart sowie Details zu Stufen und zum Haustüranschluss. Auch die Abgrenzung zu angrenzenden Gewerken wie Fassadenarbeiten oder einem geplanten Vordach sollte benannt werden. Wer diese Punkte vorab zusammenträgt, schafft die Grundlage für ein Angebot, das den tatsächlichen Aufwand widerspiegelt. Fachliche Grundlagen bieten die Publikationen des Informationsdienstes Holz, die als ergänzende Lektüre dienen können.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Holzterrasse: Untergrund, Entwässerung und Haustüranschluss im Überblick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